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77" r:id="rId4"/>
    <p:sldId id="279" r:id="rId5"/>
    <p:sldId id="278" r:id="rId6"/>
    <p:sldId id="280" r:id="rId7"/>
    <p:sldId id="281" r:id="rId8"/>
    <p:sldId id="282" r:id="rId9"/>
    <p:sldId id="283" r:id="rId10"/>
    <p:sldId id="285" r:id="rId11"/>
    <p:sldId id="286" r:id="rId12"/>
    <p:sldId id="284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8" r:id="rId24"/>
    <p:sldId id="297" r:id="rId25"/>
    <p:sldId id="299" r:id="rId26"/>
    <p:sldId id="300" r:id="rId27"/>
    <p:sldId id="301" r:id="rId2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521415D9-36F7-43E2-AB2F-B90AF26B5E84}">
      <p14:sectionLst xmlns:p14="http://schemas.microsoft.com/office/powerpoint/2010/main">
        <p14:section name="Default Section" id="{CB80D3CE-7421-459C-8F33-EB47D5E7C273}">
          <p14:sldIdLst>
            <p14:sldId id="256"/>
            <p14:sldId id="257"/>
            <p14:sldId id="277"/>
            <p14:sldId id="279"/>
            <p14:sldId id="278"/>
            <p14:sldId id="280"/>
            <p14:sldId id="281"/>
            <p14:sldId id="282"/>
            <p14:sldId id="283"/>
            <p14:sldId id="285"/>
            <p14:sldId id="286"/>
            <p14:sldId id="284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8"/>
            <p14:sldId id="297"/>
            <p14:sldId id="299"/>
            <p14:sldId id="300"/>
            <p14:sldId id="30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5" autoAdjust="0"/>
    <p:restoredTop sz="70050" autoAdjust="0"/>
  </p:normalViewPr>
  <p:slideViewPr>
    <p:cSldViewPr snapToGrid="0">
      <p:cViewPr varScale="1">
        <p:scale>
          <a:sx n="31" d="100"/>
          <a:sy n="31" d="100"/>
        </p:scale>
        <p:origin x="42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" name="Shape 3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lectric_curren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Electric_charge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hope.com/jargon/c/cpu.htm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hope.com/jargon/c/cpu.htm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hope.com/jargon/c/cpu.htm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hope.com/jargon/c/cpu.htm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 = Main Electricity to home, </a:t>
            </a:r>
            <a:r>
              <a:rPr lang="en-US" sz="2400" b="1" i="0" dirty="0">
                <a:effectLst/>
                <a:latin typeface="Avenir Roman"/>
                <a:ea typeface="Avenir Roman"/>
                <a:cs typeface="Avenir Roman"/>
                <a:sym typeface="Avenir Roman"/>
              </a:rPr>
              <a:t>Alternating current</a:t>
            </a:r>
            <a:r>
              <a:rPr lang="en-US" sz="2400" b="0" i="0" dirty="0">
                <a:effectLst/>
                <a:latin typeface="Avenir Roman"/>
                <a:ea typeface="Avenir Roman"/>
                <a:cs typeface="Avenir Roman"/>
                <a:sym typeface="Avenir Roman"/>
              </a:rPr>
              <a:t> (</a:t>
            </a:r>
            <a:r>
              <a:rPr lang="en-US" sz="2400" b="1" i="0" dirty="0">
                <a:effectLst/>
                <a:latin typeface="Avenir Roman"/>
                <a:ea typeface="Avenir Roman"/>
                <a:cs typeface="Avenir Roman"/>
                <a:sym typeface="Avenir Roman"/>
              </a:rPr>
              <a:t>AC</a:t>
            </a:r>
            <a:r>
              <a:rPr lang="en-US" sz="2400" b="0" i="0" dirty="0">
                <a:effectLst/>
                <a:latin typeface="Avenir Roman"/>
                <a:ea typeface="Avenir Roman"/>
                <a:cs typeface="Avenir Roman"/>
                <a:sym typeface="Avenir Roman"/>
              </a:rPr>
              <a:t>) is an </a:t>
            </a:r>
            <a:r>
              <a:rPr lang="en-US" sz="2400" b="0" i="0" u="none" strike="noStrike" dirty="0">
                <a:effectLst/>
                <a:latin typeface="Avenir Roman"/>
                <a:ea typeface="Avenir Roman"/>
                <a:cs typeface="Avenir Roman"/>
                <a:sym typeface="Avenir Roman"/>
                <a:hlinkClick r:id="rId3" tooltip="Electric current"/>
              </a:rPr>
              <a:t>electric current</a:t>
            </a:r>
            <a:r>
              <a:rPr lang="en-US" sz="2400" b="0" i="0" dirty="0">
                <a:effectLst/>
                <a:latin typeface="Avenir Roman"/>
                <a:ea typeface="Avenir Roman"/>
                <a:cs typeface="Avenir Roman"/>
                <a:sym typeface="Avenir Roman"/>
              </a:rPr>
              <a:t> which periodically reverses direction</a:t>
            </a:r>
            <a:endParaRPr lang="en-US" dirty="0"/>
          </a:p>
          <a:p>
            <a:r>
              <a:rPr lang="en-US" sz="2400" b="1" i="0" dirty="0">
                <a:effectLst/>
                <a:latin typeface="Avenir Roman"/>
                <a:ea typeface="Avenir Roman"/>
                <a:cs typeface="Avenir Roman"/>
                <a:sym typeface="Avenir Roman"/>
              </a:rPr>
              <a:t>Direct current</a:t>
            </a:r>
            <a:r>
              <a:rPr lang="en-US" sz="2400" b="0" i="0" dirty="0">
                <a:effectLst/>
                <a:latin typeface="Avenir Roman"/>
                <a:ea typeface="Avenir Roman"/>
                <a:cs typeface="Avenir Roman"/>
                <a:sym typeface="Avenir Roman"/>
              </a:rPr>
              <a:t> (</a:t>
            </a:r>
            <a:r>
              <a:rPr lang="en-US" sz="2400" b="1" i="0" dirty="0">
                <a:effectLst/>
                <a:latin typeface="Avenir Roman"/>
                <a:ea typeface="Avenir Roman"/>
                <a:cs typeface="Avenir Roman"/>
                <a:sym typeface="Avenir Roman"/>
              </a:rPr>
              <a:t>DC</a:t>
            </a:r>
            <a:r>
              <a:rPr lang="en-US" sz="2400" b="0" i="0" dirty="0">
                <a:effectLst/>
                <a:latin typeface="Avenir Roman"/>
                <a:ea typeface="Avenir Roman"/>
                <a:cs typeface="Avenir Roman"/>
                <a:sym typeface="Avenir Roman"/>
              </a:rPr>
              <a:t>) is the unidirectional flow of an </a:t>
            </a:r>
            <a:r>
              <a:rPr lang="en-US" sz="2400" b="0" i="0" u="none" strike="noStrike" dirty="0">
                <a:effectLst/>
                <a:latin typeface="Avenir Roman"/>
                <a:ea typeface="Avenir Roman"/>
                <a:cs typeface="Avenir Roman"/>
                <a:sym typeface="Avenir Roman"/>
                <a:hlinkClick r:id="rId4" tooltip="Electric charge"/>
              </a:rPr>
              <a:t>electric charge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039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https://www.computerhope.com/jargon/c/cpu.htm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378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https://www.computerhope.com/jargon/c/cpu.htm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212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https://www.computerhope.com/jargon/c/cpu.htm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912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https://www.computerhope.com/jargon/c/cpu.htm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110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604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236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413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731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-50800" y="9103485"/>
            <a:ext cx="13106401" cy="64829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72939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" name="Shape 23"/>
          <p:cNvSpPr/>
          <p:nvPr/>
        </p:nvSpPr>
        <p:spPr>
          <a:xfrm>
            <a:off x="127461" y="9131300"/>
            <a:ext cx="4550047" cy="64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>
              <a:defRPr sz="2200">
                <a:solidFill>
                  <a:srgbClr val="FFFFFF"/>
                </a:solidFill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 algn="l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Computer</a:t>
            </a:r>
            <a:r>
              <a:rPr lang="en-US" b="1" baseline="0" dirty="0">
                <a:latin typeface="Courier New" panose="02070309020205020404" pitchFamily="49" charset="0"/>
                <a:cs typeface="Courier New" panose="02070309020205020404" pitchFamily="49" charset="0"/>
              </a:rPr>
              <a:t> Fundamentals @2019</a:t>
            </a:r>
            <a:endParaRPr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Shape 24"/>
          <p:cNvSpPr/>
          <p:nvPr/>
        </p:nvSpPr>
        <p:spPr>
          <a:xfrm>
            <a:off x="0" y="4885"/>
            <a:ext cx="6305062" cy="64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08254">
              <a:defRPr sz="1914">
                <a:solidFill>
                  <a:srgbClr val="FFFFFF"/>
                </a:solidFill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Department of Computer Science, RUPP</a:t>
            </a:r>
            <a:endParaRPr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0675917" y="130805"/>
            <a:ext cx="2328883" cy="394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9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ourier New" panose="02070309020205020404" pitchFamily="49" charset="0"/>
                <a:ea typeface="Helvetica Light"/>
                <a:cs typeface="Courier New" panose="02070309020205020404" pitchFamily="49" charset="0"/>
                <a:sym typeface="Helvetica Light"/>
              </a:rPr>
              <a:t>Page-</a:t>
            </a:r>
            <a:fld id="{D4E7A6A0-2F1B-4E5C-B689-6A9BA206FA10}" type="slidenum">
              <a:rPr kumimoji="0" lang="en-US" sz="1900" b="1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ourier New" panose="02070309020205020404" pitchFamily="49" charset="0"/>
                <a:ea typeface="Helvetica Light"/>
                <a:cs typeface="Courier New" panose="02070309020205020404" pitchFamily="49" charset="0"/>
                <a:sym typeface="Helvetica Light"/>
              </a:rPr>
              <a:t>‹#›</a:t>
            </a:fld>
            <a:r>
              <a:rPr kumimoji="0" lang="en-US" sz="19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ourier New" panose="02070309020205020404" pitchFamily="49" charset="0"/>
                <a:ea typeface="Helvetica Light"/>
                <a:cs typeface="Courier New" panose="02070309020205020404" pitchFamily="49" charset="0"/>
                <a:sym typeface="Helvetica Light"/>
              </a:rPr>
              <a:t>-</a:t>
            </a:r>
          </a:p>
        </p:txBody>
      </p:sp>
    </p:spTree>
  </p:cSld>
  <p:clrMapOvr>
    <a:masterClrMapping/>
  </p:clrMapOvr>
  <p:transition spd="med"/>
  <p:hf hdr="0" ftr="0" dt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-50800" y="9103485"/>
            <a:ext cx="13106401" cy="64829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72939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sldNum" sz="quarter" idx="2"/>
          </p:nvPr>
        </p:nvSpPr>
        <p:spPr>
          <a:xfrm>
            <a:off x="12280717" y="9167283"/>
            <a:ext cx="453332" cy="46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rmAutofit/>
          </a:bodyPr>
          <a:lstStyle>
            <a:lvl1pPr>
              <a:defRPr sz="24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Shape 4"/>
          <p:cNvSpPr/>
          <p:nvPr/>
        </p:nvSpPr>
        <p:spPr>
          <a:xfrm>
            <a:off x="-50800" y="-12700"/>
            <a:ext cx="13106400" cy="64829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72939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med"/>
  <p:hf hdr="0" ftr="0" dt="0"/>
  <p:txStyles>
    <p:titleStyle>
      <a:lvl1pPr marL="0" marR="0" indent="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Chalkboard"/>
          <a:ea typeface="Chalkboard"/>
          <a:cs typeface="Chalkboard"/>
          <a:sym typeface="Chalkboard"/>
        </a:defRPr>
      </a:lvl1pPr>
      <a:lvl2pPr marL="0" marR="0" indent="2286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Chalkboard"/>
          <a:ea typeface="Chalkboard"/>
          <a:cs typeface="Chalkboard"/>
          <a:sym typeface="Chalkboard"/>
        </a:defRPr>
      </a:lvl2pPr>
      <a:lvl3pPr marL="0" marR="0" indent="4572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Chalkboard"/>
          <a:ea typeface="Chalkboard"/>
          <a:cs typeface="Chalkboard"/>
          <a:sym typeface="Chalkboard"/>
        </a:defRPr>
      </a:lvl3pPr>
      <a:lvl4pPr marL="0" marR="0" indent="6858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Chalkboard"/>
          <a:ea typeface="Chalkboard"/>
          <a:cs typeface="Chalkboard"/>
          <a:sym typeface="Chalkboard"/>
        </a:defRPr>
      </a:lvl4pPr>
      <a:lvl5pPr marL="0" marR="0" indent="9144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Chalkboard"/>
          <a:ea typeface="Chalkboard"/>
          <a:cs typeface="Chalkboard"/>
          <a:sym typeface="Chalkboard"/>
        </a:defRPr>
      </a:lvl5pPr>
      <a:lvl6pPr marL="0" marR="0" indent="11430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Chalkboard"/>
          <a:ea typeface="Chalkboard"/>
          <a:cs typeface="Chalkboard"/>
          <a:sym typeface="Chalkboard"/>
        </a:defRPr>
      </a:lvl6pPr>
      <a:lvl7pPr marL="0" marR="0" indent="13716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Chalkboard"/>
          <a:ea typeface="Chalkboard"/>
          <a:cs typeface="Chalkboard"/>
          <a:sym typeface="Chalkboard"/>
        </a:defRPr>
      </a:lvl7pPr>
      <a:lvl8pPr marL="0" marR="0" indent="16002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Chalkboard"/>
          <a:ea typeface="Chalkboard"/>
          <a:cs typeface="Chalkboard"/>
          <a:sym typeface="Chalkboard"/>
        </a:defRPr>
      </a:lvl8pPr>
      <a:lvl9pPr marL="0" marR="0" indent="18288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Chalkboard"/>
          <a:ea typeface="Chalkboard"/>
          <a:cs typeface="Chalkboard"/>
          <a:sym typeface="Chalkboard"/>
        </a:defRPr>
      </a:lvl9pPr>
    </p:titleStyle>
    <p:bodyStyle>
      <a:lvl1pPr marL="296333" marR="0" indent="-29633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halkboard SE Regular"/>
        </a:defRPr>
      </a:lvl1pPr>
      <a:lvl2pPr marL="740833" marR="0" indent="-29633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halkboard SE Regular"/>
        </a:defRPr>
      </a:lvl2pPr>
      <a:lvl3pPr marL="1185333" marR="0" indent="-29633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halkboard SE Regular"/>
        </a:defRPr>
      </a:lvl3pPr>
      <a:lvl4pPr marL="1629833" marR="0" indent="-29633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halkboard SE Regular"/>
        </a:defRPr>
      </a:lvl4pPr>
      <a:lvl5pPr marL="2074333" marR="0" indent="-29633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halkboard SE Regular"/>
        </a:defRPr>
      </a:lvl5pPr>
      <a:lvl6pPr marL="2518833" marR="0" indent="-29633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halkboard SE Regular"/>
        </a:defRPr>
      </a:lvl6pPr>
      <a:lvl7pPr marL="2963333" marR="0" indent="-29633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halkboard SE Regular"/>
        </a:defRPr>
      </a:lvl7pPr>
      <a:lvl8pPr marL="3407833" marR="0" indent="-29633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halkboard SE Regular"/>
        </a:defRPr>
      </a:lvl8pPr>
      <a:lvl9pPr marL="3852333" marR="0" indent="-29633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halkboard SE Regular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computerhope.com/jargon/m/mothboar.htm" TargetMode="External"/><Relationship Id="rId4" Type="http://schemas.openxmlformats.org/officeDocument/2006/relationships/hyperlink" Target="https://www.computerhope.com/jargon/c/computer.ht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ins_electricit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hyperlink" Target="https://en.wikipedia.org/wiki/DC_power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title" idx="4294967295"/>
          </p:nvPr>
        </p:nvSpPr>
        <p:spPr>
          <a:xfrm>
            <a:off x="0" y="3423138"/>
            <a:ext cx="13004800" cy="2078038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321310">
              <a:spcBef>
                <a:spcPts val="0"/>
              </a:spcBef>
              <a:defRPr sz="671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</a:rPr>
              <a:t>INTRODUCTION TO THE PERSONAL COMPUTER</a:t>
            </a:r>
            <a:endParaRPr sz="6000" b="1" dirty="0">
              <a:solidFill>
                <a:schemeClr val="accent1">
                  <a:lumMod val="50000"/>
                </a:schemeClr>
              </a:solidFill>
              <a:latin typeface="Bookman Old Style" panose="02050604050505020204" pitchFamily="18" charset="0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5" name="Shape 45"/>
          <p:cNvSpPr/>
          <p:nvPr/>
        </p:nvSpPr>
        <p:spPr>
          <a:xfrm>
            <a:off x="713613" y="5758449"/>
            <a:ext cx="11577573" cy="2077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5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lang="en-US" sz="6000" b="1" dirty="0">
                <a:solidFill>
                  <a:srgbClr val="000000"/>
                </a:solidFill>
                <a:latin typeface="Bookman Old Style" panose="02050604050505020204" pitchFamily="18" charset="0"/>
                <a:ea typeface="Helvetica Light"/>
                <a:cs typeface="Helvetica Light"/>
              </a:rPr>
              <a:t>Chapter 1</a:t>
            </a:r>
            <a:endParaRPr sz="6000" b="1" dirty="0">
              <a:solidFill>
                <a:srgbClr val="000000"/>
              </a:solidFill>
              <a:latin typeface="Bookman Old Style" panose="02050604050505020204" pitchFamily="18" charset="0"/>
              <a:ea typeface="Helvetica Light"/>
              <a:cs typeface="Helvetica Light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869C872-C11C-4CD3-B932-4F5F87FD3995}"/>
              </a:ext>
            </a:extLst>
          </p:cNvPr>
          <p:cNvSpPr/>
          <p:nvPr/>
        </p:nvSpPr>
        <p:spPr>
          <a:xfrm>
            <a:off x="333951" y="845587"/>
            <a:ext cx="1231835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Memory (ROM and RAM)</a:t>
            </a:r>
          </a:p>
          <a:p>
            <a:pPr algn="l"/>
            <a:endParaRPr lang="en-US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RAM: Stores data temporarily, aiding processing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ROM: Stores data permanently; often storing firmware and low level programs.</a:t>
            </a:r>
          </a:p>
        </p:txBody>
      </p:sp>
      <p:pic>
        <p:nvPicPr>
          <p:cNvPr id="10242" name="Picture 2" descr="Image result for Memory (ROM and RAM)">
            <a:extLst>
              <a:ext uri="{FF2B5EF4-FFF2-40B4-BE49-F238E27FC236}">
                <a16:creationId xmlns:a16="http://schemas.microsoft.com/office/drawing/2014/main" id="{50F8425B-7189-4657-9736-77760633A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8551" y="4115479"/>
            <a:ext cx="9625286" cy="3330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405753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Related image">
            <a:extLst>
              <a:ext uri="{FF2B5EF4-FFF2-40B4-BE49-F238E27FC236}">
                <a16:creationId xmlns:a16="http://schemas.microsoft.com/office/drawing/2014/main" id="{88D5B727-EAB1-41C1-B804-7BAA7D746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6172" y="1371020"/>
            <a:ext cx="5967918" cy="402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69C872-C11C-4CD3-B932-4F5F87FD3995}"/>
              </a:ext>
            </a:extLst>
          </p:cNvPr>
          <p:cNvSpPr/>
          <p:nvPr/>
        </p:nvSpPr>
        <p:spPr>
          <a:xfrm>
            <a:off x="333951" y="845587"/>
            <a:ext cx="851146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Adapter Cards and Expansion Slots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Adapter Cards extend computer functionality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Adapter Cards connect to the motherboard through Expansion Slots</a:t>
            </a:r>
          </a:p>
          <a:p>
            <a:pPr algn="l"/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7E3219-FB77-4E58-A139-DBF3F2796B31}"/>
              </a:ext>
            </a:extLst>
          </p:cNvPr>
          <p:cNvSpPr/>
          <p:nvPr/>
        </p:nvSpPr>
        <p:spPr>
          <a:xfrm>
            <a:off x="333951" y="5895335"/>
            <a:ext cx="1267084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+mn-lt"/>
              </a:rPr>
              <a:t>Expansion port, an expansion slot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 is a connection or port located inside a </a:t>
            </a:r>
            <a:r>
              <a:rPr lang="en-US" dirty="0">
                <a:solidFill>
                  <a:schemeClr val="tx1"/>
                </a:solidFill>
                <a:latin typeface="+mn-lt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computer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 on the </a:t>
            </a:r>
            <a:r>
              <a:rPr lang="en-US" dirty="0">
                <a:solidFill>
                  <a:schemeClr val="tx1"/>
                </a:solidFill>
                <a:latin typeface="+mn-lt"/>
                <a:hlinkClick r:id="rId5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motherboard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. It provides an installation point for a hardware expansion card to be connected.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24780B-33F5-42A1-89CD-8F14FB9969BB}"/>
              </a:ext>
            </a:extLst>
          </p:cNvPr>
          <p:cNvSpPr/>
          <p:nvPr/>
        </p:nvSpPr>
        <p:spPr>
          <a:xfrm>
            <a:off x="10309306" y="4043856"/>
            <a:ext cx="24384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</a:rPr>
              <a:t>VGA Card</a:t>
            </a:r>
          </a:p>
        </p:txBody>
      </p:sp>
    </p:spTree>
    <p:extLst>
      <p:ext uri="{BB962C8B-B14F-4D97-AF65-F5344CB8AC3E}">
        <p14:creationId xmlns:p14="http://schemas.microsoft.com/office/powerpoint/2010/main" val="368876901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2345AE-5D6F-4042-B135-8568D1EDC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599" y="671511"/>
            <a:ext cx="10277601" cy="895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663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079C5A-F447-4107-8FBD-B164EE007F05}"/>
              </a:ext>
            </a:extLst>
          </p:cNvPr>
          <p:cNvSpPr/>
          <p:nvPr/>
        </p:nvSpPr>
        <p:spPr>
          <a:xfrm>
            <a:off x="651069" y="840683"/>
            <a:ext cx="12353731" cy="7476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dirty="0">
                <a:latin typeface="Bookman Old Style" panose="02050604050505020204" pitchFamily="18" charset="0"/>
              </a:rPr>
              <a:t>AGP</a:t>
            </a:r>
            <a:r>
              <a:rPr lang="en-US" dirty="0">
                <a:latin typeface="Bookman Old Style" panose="02050604050505020204" pitchFamily="18" charset="0"/>
              </a:rPr>
              <a:t> - Video card.</a:t>
            </a:r>
          </a:p>
          <a:p>
            <a:pPr algn="l">
              <a:lnSpc>
                <a:spcPct val="150000"/>
              </a:lnSpc>
            </a:pPr>
            <a:r>
              <a:rPr lang="en-US" b="1" dirty="0">
                <a:latin typeface="Bookman Old Style" panose="02050604050505020204" pitchFamily="18" charset="0"/>
              </a:rPr>
              <a:t>AMR</a:t>
            </a:r>
            <a:r>
              <a:rPr lang="en-US" dirty="0">
                <a:latin typeface="Bookman Old Style" panose="02050604050505020204" pitchFamily="18" charset="0"/>
              </a:rPr>
              <a:t> - Modem, sound card.</a:t>
            </a:r>
          </a:p>
          <a:p>
            <a:pPr algn="l">
              <a:lnSpc>
                <a:spcPct val="150000"/>
              </a:lnSpc>
            </a:pPr>
            <a:r>
              <a:rPr lang="en-US" b="1" dirty="0">
                <a:latin typeface="Bookman Old Style" panose="02050604050505020204" pitchFamily="18" charset="0"/>
              </a:rPr>
              <a:t>CNR</a:t>
            </a:r>
            <a:r>
              <a:rPr lang="en-US" dirty="0">
                <a:latin typeface="Bookman Old Style" panose="02050604050505020204" pitchFamily="18" charset="0"/>
              </a:rPr>
              <a:t> - Modem, network card, sound card.</a:t>
            </a:r>
          </a:p>
          <a:p>
            <a:pPr algn="l">
              <a:lnSpc>
                <a:spcPct val="150000"/>
              </a:lnSpc>
            </a:pPr>
            <a:r>
              <a:rPr lang="en-US" b="1" dirty="0">
                <a:latin typeface="Bookman Old Style" panose="02050604050505020204" pitchFamily="18" charset="0"/>
              </a:rPr>
              <a:t>EISA</a:t>
            </a:r>
            <a:r>
              <a:rPr lang="en-US" dirty="0">
                <a:latin typeface="Bookman Old Style" panose="02050604050505020204" pitchFamily="18" charset="0"/>
              </a:rPr>
              <a:t> - SCSI, network card, video card.</a:t>
            </a:r>
          </a:p>
          <a:p>
            <a:pPr algn="l">
              <a:lnSpc>
                <a:spcPct val="150000"/>
              </a:lnSpc>
            </a:pPr>
            <a:r>
              <a:rPr lang="en-US" b="1" dirty="0">
                <a:latin typeface="Bookman Old Style" panose="02050604050505020204" pitchFamily="18" charset="0"/>
              </a:rPr>
              <a:t>ISA</a:t>
            </a:r>
            <a:r>
              <a:rPr lang="en-US" dirty="0">
                <a:latin typeface="Bookman Old Style" panose="02050604050505020204" pitchFamily="18" charset="0"/>
              </a:rPr>
              <a:t> - Network card, sound card, video card.</a:t>
            </a:r>
          </a:p>
          <a:p>
            <a:pPr algn="l">
              <a:lnSpc>
                <a:spcPct val="150000"/>
              </a:lnSpc>
            </a:pPr>
            <a:r>
              <a:rPr lang="en-US" b="1" dirty="0">
                <a:latin typeface="Bookman Old Style" panose="02050604050505020204" pitchFamily="18" charset="0"/>
              </a:rPr>
              <a:t>PCI</a:t>
            </a:r>
            <a:r>
              <a:rPr lang="en-US" dirty="0">
                <a:latin typeface="Bookman Old Style" panose="02050604050505020204" pitchFamily="18" charset="0"/>
              </a:rPr>
              <a:t> - Network card, SCSI, sound card, video card.</a:t>
            </a:r>
          </a:p>
          <a:p>
            <a:pPr algn="l">
              <a:lnSpc>
                <a:spcPct val="150000"/>
              </a:lnSpc>
            </a:pPr>
            <a:r>
              <a:rPr lang="en-US" b="1" dirty="0">
                <a:latin typeface="Bookman Old Style" panose="02050604050505020204" pitchFamily="18" charset="0"/>
              </a:rPr>
              <a:t>PCI Express</a:t>
            </a:r>
            <a:r>
              <a:rPr lang="en-US" dirty="0">
                <a:latin typeface="Bookman Old Style" panose="02050604050505020204" pitchFamily="18" charset="0"/>
              </a:rPr>
              <a:t> - Video card, modem, sound card, network card.</a:t>
            </a:r>
          </a:p>
          <a:p>
            <a:pPr algn="l">
              <a:lnSpc>
                <a:spcPct val="150000"/>
              </a:lnSpc>
            </a:pPr>
            <a:r>
              <a:rPr lang="en-US" b="1" dirty="0">
                <a:latin typeface="Bookman Old Style" panose="02050604050505020204" pitchFamily="18" charset="0"/>
              </a:rPr>
              <a:t>VESA</a:t>
            </a:r>
            <a:r>
              <a:rPr lang="en-US" dirty="0">
                <a:latin typeface="Bookman Old Style" panose="02050604050505020204" pitchFamily="18" charset="0"/>
              </a:rPr>
              <a:t> - Video card.</a:t>
            </a:r>
          </a:p>
        </p:txBody>
      </p:sp>
    </p:spTree>
    <p:extLst>
      <p:ext uri="{BB962C8B-B14F-4D97-AF65-F5344CB8AC3E}">
        <p14:creationId xmlns:p14="http://schemas.microsoft.com/office/powerpoint/2010/main" val="268166584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955D62-226B-438D-9ED9-72D412A732FE}"/>
              </a:ext>
            </a:extLst>
          </p:cNvPr>
          <p:cNvSpPr/>
          <p:nvPr/>
        </p:nvSpPr>
        <p:spPr>
          <a:xfrm>
            <a:off x="265402" y="789230"/>
            <a:ext cx="12386907" cy="2531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Storage Devices</a:t>
            </a: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Designed to permanently store user data, user applications and the Operating System</a:t>
            </a: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Can be internal or external to the computer</a:t>
            </a:r>
          </a:p>
        </p:txBody>
      </p:sp>
      <p:pic>
        <p:nvPicPr>
          <p:cNvPr id="12290" name="Picture 2" descr="Image result for Storage Devices">
            <a:extLst>
              <a:ext uri="{FF2B5EF4-FFF2-40B4-BE49-F238E27FC236}">
                <a16:creationId xmlns:a16="http://schemas.microsoft.com/office/drawing/2014/main" id="{E991A263-1E4C-40F6-B392-D77F3781B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5645" y="3641128"/>
            <a:ext cx="8465645" cy="523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0579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955D62-226B-438D-9ED9-72D412A732FE}"/>
              </a:ext>
            </a:extLst>
          </p:cNvPr>
          <p:cNvSpPr/>
          <p:nvPr/>
        </p:nvSpPr>
        <p:spPr>
          <a:xfrm>
            <a:off x="265402" y="789230"/>
            <a:ext cx="12386907" cy="3922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Video Ports</a:t>
            </a: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Connects a video system to an external display device such as a monitor or projector</a:t>
            </a: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Video systems are often designed as an adapter card.</a:t>
            </a: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dirty="0">
              <a:latin typeface="Bookman Old Style" panose="02050604050505020204" pitchFamily="18" charset="0"/>
              <a:ea typeface="Calibri" panose="020F0502020204030204" pitchFamily="34" charset="0"/>
            </a:endParaRPr>
          </a:p>
        </p:txBody>
      </p:sp>
      <p:pic>
        <p:nvPicPr>
          <p:cNvPr id="13314" name="Picture 2" descr="Image result for video ports on computer">
            <a:extLst>
              <a:ext uri="{FF2B5EF4-FFF2-40B4-BE49-F238E27FC236}">
                <a16:creationId xmlns:a16="http://schemas.microsoft.com/office/drawing/2014/main" id="{A497DA98-C55D-4B41-BCFC-345A42FDD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555" y="3687147"/>
            <a:ext cx="8998858" cy="5061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366918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955D62-226B-438D-9ED9-72D412A732FE}"/>
              </a:ext>
            </a:extLst>
          </p:cNvPr>
          <p:cNvSpPr/>
          <p:nvPr/>
        </p:nvSpPr>
        <p:spPr>
          <a:xfrm>
            <a:off x="265402" y="789230"/>
            <a:ext cx="5967447" cy="559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General Ports</a:t>
            </a: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Provide connectivity between the motherboard and various external devices such as printers, external storage and video cameras.</a:t>
            </a: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dirty="0">
              <a:latin typeface="Bookman Old Style" panose="02050604050505020204" pitchFamily="18" charset="0"/>
              <a:ea typeface="Calibri" panose="020F0502020204030204" pitchFamily="34" charset="0"/>
            </a:endParaRPr>
          </a:p>
        </p:txBody>
      </p:sp>
      <p:pic>
        <p:nvPicPr>
          <p:cNvPr id="14338" name="Picture 2" descr="Image result for video ports on computer">
            <a:extLst>
              <a:ext uri="{FF2B5EF4-FFF2-40B4-BE49-F238E27FC236}">
                <a16:creationId xmlns:a16="http://schemas.microsoft.com/office/drawing/2014/main" id="{762DDE5F-EDF7-4E21-828A-5FED91CA7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849" y="789230"/>
            <a:ext cx="7010400" cy="745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281991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305898" y="1595221"/>
            <a:ext cx="1239300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+mn-lt"/>
              </a:rPr>
              <a:t>Video Ports and Related Cables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A few different standards govern video traffic between the computer and external video devices.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HDMI and </a:t>
            </a:r>
            <a:r>
              <a:rPr lang="en-US" dirty="0" err="1">
                <a:solidFill>
                  <a:schemeClr val="tx1"/>
                </a:solidFill>
                <a:latin typeface="+mn-lt"/>
              </a:rPr>
              <a:t>displayPort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 are examples of video ports that require a specific cable to operate.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29074F-D74D-4BC2-8A03-51C96C69BEDD}"/>
              </a:ext>
            </a:extLst>
          </p:cNvPr>
          <p:cNvSpPr/>
          <p:nvPr/>
        </p:nvSpPr>
        <p:spPr>
          <a:xfrm>
            <a:off x="315290" y="722879"/>
            <a:ext cx="11916509" cy="80531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pPr algn="l" defTabSz="321310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sym typeface="Chalkboard"/>
              </a:rPr>
              <a:t>1.1.3 External Ports and Cables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AEB586-FC8F-45A6-B5D3-145BAAC417CE}"/>
              </a:ext>
            </a:extLst>
          </p:cNvPr>
          <p:cNvSpPr/>
          <p:nvPr/>
        </p:nvSpPr>
        <p:spPr>
          <a:xfrm>
            <a:off x="315290" y="4718830"/>
            <a:ext cx="1203726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latin typeface="Bookman Old Style" panose="02050604050505020204" pitchFamily="18" charset="0"/>
              </a:rPr>
              <a:t>Adapters and Converters</a:t>
            </a:r>
          </a:p>
          <a:p>
            <a:pPr algn="l"/>
            <a:r>
              <a:rPr lang="en-US" dirty="0">
                <a:latin typeface="Bookman Old Style" panose="02050604050505020204" pitchFamily="18" charset="0"/>
              </a:rPr>
              <a:t>•	Adapters and converters can be a solution if a motherboard does not have the proper port to connect to a device.</a:t>
            </a:r>
          </a:p>
          <a:p>
            <a:pPr algn="l"/>
            <a:r>
              <a:rPr lang="en-US" dirty="0">
                <a:latin typeface="Bookman Old Style" panose="02050604050505020204" pitchFamily="18" charset="0"/>
              </a:rPr>
              <a:t>•	Adapters do not usually process the signal; they simply redirect it to another pin.</a:t>
            </a:r>
          </a:p>
        </p:txBody>
      </p:sp>
    </p:spTree>
    <p:extLst>
      <p:ext uri="{BB962C8B-B14F-4D97-AF65-F5344CB8AC3E}">
        <p14:creationId xmlns:p14="http://schemas.microsoft.com/office/powerpoint/2010/main" val="422469714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59017E-07EE-4460-9D4C-9EB8E08F6303}"/>
              </a:ext>
            </a:extLst>
          </p:cNvPr>
          <p:cNvSpPr/>
          <p:nvPr/>
        </p:nvSpPr>
        <p:spPr>
          <a:xfrm>
            <a:off x="527603" y="876102"/>
            <a:ext cx="1182707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Bookman Old Style" panose="02050604050505020204" pitchFamily="18" charset="0"/>
              </a:rPr>
              <a:t>•	Converters are more likely to process and transform the signal, converting it to be accepted by an existing port.</a:t>
            </a:r>
          </a:p>
        </p:txBody>
      </p:sp>
      <p:pic>
        <p:nvPicPr>
          <p:cNvPr id="15362" name="Picture 2" descr="Related image">
            <a:extLst>
              <a:ext uri="{FF2B5EF4-FFF2-40B4-BE49-F238E27FC236}">
                <a16:creationId xmlns:a16="http://schemas.microsoft.com/office/drawing/2014/main" id="{D1748DC7-6E44-4A14-9597-444F749C12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01" b="24353"/>
          <a:stretch/>
        </p:blipFill>
        <p:spPr bwMode="auto">
          <a:xfrm>
            <a:off x="7316737" y="2453463"/>
            <a:ext cx="4370567" cy="242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Image result for Adapters and Converters port">
            <a:extLst>
              <a:ext uri="{FF2B5EF4-FFF2-40B4-BE49-F238E27FC236}">
                <a16:creationId xmlns:a16="http://schemas.microsoft.com/office/drawing/2014/main" id="{5D287826-3024-48AA-A72E-E042A9D2C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515" y="2945432"/>
            <a:ext cx="4282545" cy="285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D4E398E-0795-41B4-AEAD-D25EC6EA2999}"/>
              </a:ext>
            </a:extLst>
          </p:cNvPr>
          <p:cNvSpPr/>
          <p:nvPr/>
        </p:nvSpPr>
        <p:spPr>
          <a:xfrm>
            <a:off x="527603" y="5258468"/>
            <a:ext cx="21996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latin typeface="Bookman Old Style" panose="02050604050505020204" pitchFamily="18" charset="0"/>
              </a:rPr>
              <a:t>Adapters</a:t>
            </a:r>
            <a:endParaRPr lang="en-US" i="1" dirty="0"/>
          </a:p>
        </p:txBody>
      </p:sp>
      <p:pic>
        <p:nvPicPr>
          <p:cNvPr id="15366" name="Picture 6" descr="Image result for vga to hdmi converter">
            <a:extLst>
              <a:ext uri="{FF2B5EF4-FFF2-40B4-BE49-F238E27FC236}">
                <a16:creationId xmlns:a16="http://schemas.microsoft.com/office/drawing/2014/main" id="{E34D8C10-86B2-4201-989D-A32185873E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32" b="24021"/>
          <a:stretch/>
        </p:blipFill>
        <p:spPr bwMode="auto">
          <a:xfrm>
            <a:off x="383113" y="6288096"/>
            <a:ext cx="4142740" cy="2297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8" name="Picture 8" descr="Image result for vga to hdmi converter">
            <a:extLst>
              <a:ext uri="{FF2B5EF4-FFF2-40B4-BE49-F238E27FC236}">
                <a16:creationId xmlns:a16="http://schemas.microsoft.com/office/drawing/2014/main" id="{1BE12542-054F-4D8A-8F8B-92EF8759E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2966" y="5158342"/>
            <a:ext cx="3774338" cy="377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C66C79-ED55-4A4E-B4D1-0709B6C38FB8}"/>
              </a:ext>
            </a:extLst>
          </p:cNvPr>
          <p:cNvSpPr/>
          <p:nvPr/>
        </p:nvSpPr>
        <p:spPr>
          <a:xfrm>
            <a:off x="1406256" y="8487969"/>
            <a:ext cx="47131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i="1" dirty="0">
                <a:latin typeface="Bookman Old Style" panose="02050604050505020204" pitchFamily="18" charset="0"/>
              </a:rPr>
              <a:t>HDMI to VGA converter</a:t>
            </a:r>
            <a:endParaRPr lang="en-US" sz="32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10906D-2358-4048-87F5-7D2F4A595B85}"/>
              </a:ext>
            </a:extLst>
          </p:cNvPr>
          <p:cNvSpPr/>
          <p:nvPr/>
        </p:nvSpPr>
        <p:spPr>
          <a:xfrm>
            <a:off x="6827742" y="4725184"/>
            <a:ext cx="62600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i="1" dirty="0">
                <a:latin typeface="Bookman Old Style" panose="02050604050505020204" pitchFamily="18" charset="0"/>
              </a:rPr>
              <a:t>Mini Display to VGA converter</a:t>
            </a:r>
            <a:endParaRPr lang="en-US" sz="32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DC2CA6-2978-4FED-886A-409A2580EF38}"/>
              </a:ext>
            </a:extLst>
          </p:cNvPr>
          <p:cNvSpPr/>
          <p:nvPr/>
        </p:nvSpPr>
        <p:spPr>
          <a:xfrm>
            <a:off x="7908537" y="8463261"/>
            <a:ext cx="47131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i="1" dirty="0">
                <a:latin typeface="Bookman Old Style" panose="02050604050505020204" pitchFamily="18" charset="0"/>
              </a:rPr>
              <a:t>VGA to HDMI converter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109494534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315290" y="4441371"/>
            <a:ext cx="1268951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+mn-lt"/>
              </a:rPr>
              <a:t>Select the Motherboard, CPU, Case and Memory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CPU, memory, motherboard and case choices are inter-related.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The motherboard should support all customer required applications and still fit properly in the case.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The case should host the motherboard, the proper power supply and provide good airflow for the internal components.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29074F-D74D-4BC2-8A03-51C96C69BEDD}"/>
              </a:ext>
            </a:extLst>
          </p:cNvPr>
          <p:cNvSpPr/>
          <p:nvPr/>
        </p:nvSpPr>
        <p:spPr>
          <a:xfrm>
            <a:off x="315290" y="722879"/>
            <a:ext cx="11916509" cy="80531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pPr algn="l" defTabSz="321310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sym typeface="Chalkboard"/>
              </a:rPr>
              <a:t>1.2 Select Computer Components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1E6052-83B9-495B-97B8-10C7004D0956}"/>
              </a:ext>
            </a:extLst>
          </p:cNvPr>
          <p:cNvPicPr/>
          <p:nvPr/>
        </p:nvPicPr>
        <p:blipFill rotWithShape="1">
          <a:blip r:embed="rId2"/>
          <a:srcRect t="17177"/>
          <a:stretch/>
        </p:blipFill>
        <p:spPr bwMode="auto">
          <a:xfrm>
            <a:off x="1969215" y="1793569"/>
            <a:ext cx="9859928" cy="26478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768631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ittle boy with personal computer Premium Vector">
            <a:extLst>
              <a:ext uri="{FF2B5EF4-FFF2-40B4-BE49-F238E27FC236}">
                <a16:creationId xmlns:a16="http://schemas.microsoft.com/office/drawing/2014/main" id="{C594A4EC-553D-4092-BA76-3BE918D68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9763" y="3586397"/>
            <a:ext cx="5335037" cy="5522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Shape 49"/>
          <p:cNvSpPr/>
          <p:nvPr/>
        </p:nvSpPr>
        <p:spPr>
          <a:xfrm>
            <a:off x="376766" y="863037"/>
            <a:ext cx="12276667" cy="1185334"/>
          </a:xfrm>
          <a:prstGeom prst="roundRect">
            <a:avLst>
              <a:gd name="adj" fmla="val 16071"/>
            </a:avLst>
          </a:prstGeom>
          <a:solidFill>
            <a:schemeClr val="accent1"/>
          </a:solidFill>
          <a:ln w="12700">
            <a:miter lim="400000"/>
          </a:ln>
          <a:effectLst>
            <a:outerShdw blurRad="25400" dist="121144" dir="5400000" rotWithShape="0">
              <a:schemeClr val="accent1">
                <a:hueOff val="47394"/>
                <a:satOff val="-25753"/>
                <a:lumOff val="-7544"/>
                <a:alpha val="65231"/>
              </a:scheme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4300" b="1">
                <a:solidFill>
                  <a:srgbClr val="FFFFFF"/>
                </a:solidFill>
                <a:latin typeface="+mn-lt"/>
                <a:ea typeface="+mn-ea"/>
                <a:cs typeface="+mn-cs"/>
                <a:sym typeface="Courier"/>
              </a:defRPr>
            </a:lvl1pPr>
          </a:lstStyle>
          <a:p>
            <a:pPr algn="ctr"/>
            <a:r>
              <a:rPr lang="en-US" dirty="0"/>
              <a:t>Objective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621089" y="2658450"/>
            <a:ext cx="876857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Bookman Old Style" panose="02050604050505020204" pitchFamily="18" charset="0"/>
              </a:rPr>
              <a:t>1.1 Personal Computer Systems</a:t>
            </a:r>
          </a:p>
          <a:p>
            <a:pPr algn="l"/>
            <a:r>
              <a:rPr lang="en-US" dirty="0">
                <a:latin typeface="Bookman Old Style" panose="02050604050505020204" pitchFamily="18" charset="0"/>
              </a:rPr>
              <a:t>1.2 Select Computer Components</a:t>
            </a:r>
          </a:p>
          <a:p>
            <a:pPr algn="l"/>
            <a:r>
              <a:rPr lang="en-US" dirty="0">
                <a:latin typeface="Bookman Old Style" panose="02050604050505020204" pitchFamily="18" charset="0"/>
              </a:rPr>
              <a:t>1.3 Configurations for Specialized Computer Systems</a:t>
            </a:r>
          </a:p>
        </p:txBody>
      </p:sp>
      <p:sp>
        <p:nvSpPr>
          <p:cNvPr id="4" name="AutoShape 8" descr="Image result for network">
            <a:extLst>
              <a:ext uri="{FF2B5EF4-FFF2-40B4-BE49-F238E27FC236}">
                <a16:creationId xmlns:a16="http://schemas.microsoft.com/office/drawing/2014/main" id="{0C0FEB44-F619-47A9-B05B-B816E3F546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00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230339" y="906482"/>
            <a:ext cx="1268951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The CPU must be compatible with motherboard CPU slot and voltage; it should be compatible with the chosen memory speed for maximum performance.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The memory must also be compatible with motherboard memory slots and voltage.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The amount of memory will depend on the type of applications requested by the customer.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20D9AB-90A8-4D32-B536-87F59F38DDAA}"/>
              </a:ext>
            </a:extLst>
          </p:cNvPr>
          <p:cNvSpPr/>
          <p:nvPr/>
        </p:nvSpPr>
        <p:spPr>
          <a:xfrm>
            <a:off x="315290" y="4876800"/>
            <a:ext cx="12519608" cy="4412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Select the Case and Fans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Case and fans must be chosen to maximize internal airflow.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Select the Power Supply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The power supply should be selected based on the maximum amount of power required by all the internal components.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14858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0D2A43-BF1E-4E63-84C8-69F5DC769FAC}"/>
              </a:ext>
            </a:extLst>
          </p:cNvPr>
          <p:cNvSpPr/>
          <p:nvPr/>
        </p:nvSpPr>
        <p:spPr>
          <a:xfrm>
            <a:off x="354563" y="751046"/>
            <a:ext cx="11661192" cy="80710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Select Adapter Cards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Make sure the motherboard has compatible expansion slots to support the adapter cards.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The motherboard must also have enough expansion slots to receive all the required adapter cards.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Select Hard Drives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Important hard drive factors to be considered are speed, storage space and communication interface type.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The drive’s underlying technology (HDD vs SSD) directly impacts speed.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Select Optical Drives (CD, DVD drive)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832552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A38670-5A9B-43D9-BFBC-FF2EC06FA675}"/>
              </a:ext>
            </a:extLst>
          </p:cNvPr>
          <p:cNvSpPr/>
          <p:nvPr/>
        </p:nvSpPr>
        <p:spPr>
          <a:xfrm>
            <a:off x="242596" y="671805"/>
            <a:ext cx="13268131" cy="621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Select External Storage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Important factors are storage space, speed and communication interface.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Make sure the computer has enough ports to accommodate the external devices and peripherals.</a:t>
            </a:r>
          </a:p>
          <a:p>
            <a:pPr algn="l"/>
            <a:r>
              <a:rPr lang="en-US" b="1" dirty="0">
                <a:latin typeface="Bookman Old Style" panose="02050604050505020204" pitchFamily="18" charset="0"/>
              </a:rPr>
              <a:t>Select a Media Reader</a:t>
            </a:r>
            <a:endParaRPr lang="en-US" dirty="0">
              <a:latin typeface="Bookman Old Style" panose="02050604050505020204" pitchFamily="18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4000" dirty="0">
                <a:latin typeface="Bookman Old Style" panose="02050604050505020204" pitchFamily="18" charset="0"/>
                <a:ea typeface="Calibri" panose="020F0502020204030204" pitchFamily="34" charset="0"/>
              </a:rPr>
              <a:t>Like </a:t>
            </a:r>
            <a:r>
              <a:rPr lang="en-US" sz="4000" dirty="0">
                <a:latin typeface="Bookman Old Style" panose="02050604050505020204" pitchFamily="18" charset="0"/>
              </a:rPr>
              <a:t>Memory slot reader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Select I/O Devices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The selection of I/O devices is application specific and will depend on customer requirements.</a:t>
            </a:r>
            <a:endParaRPr lang="en-US" sz="4000" dirty="0">
              <a:latin typeface="Bookman Old Style" panose="020506040505050202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97781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018486-8C23-4D58-AAE9-16996D27D65A}"/>
              </a:ext>
            </a:extLst>
          </p:cNvPr>
          <p:cNvPicPr/>
          <p:nvPr/>
        </p:nvPicPr>
        <p:blipFill rotWithShape="1">
          <a:blip r:embed="rId3"/>
          <a:srcRect l="7989" t="4933" r="8031" b="6931"/>
          <a:stretch/>
        </p:blipFill>
        <p:spPr bwMode="auto">
          <a:xfrm>
            <a:off x="6755362" y="1369344"/>
            <a:ext cx="6249437" cy="469555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315290" y="1734560"/>
            <a:ext cx="703723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Bookman Old Style" panose="02050604050505020204" pitchFamily="18" charset="0"/>
              </a:rPr>
              <a:t>Specialized computer systems handle specific tasks,…such as point of sale systems, ATMs, and GPS. Like smartphone, tablets,…</a:t>
            </a:r>
            <a:endParaRPr lang="en-US" dirty="0">
              <a:solidFill>
                <a:schemeClr val="tx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29074F-D74D-4BC2-8A03-51C96C69BEDD}"/>
              </a:ext>
            </a:extLst>
          </p:cNvPr>
          <p:cNvSpPr/>
          <p:nvPr/>
        </p:nvSpPr>
        <p:spPr>
          <a:xfrm>
            <a:off x="315290" y="722879"/>
            <a:ext cx="12689510" cy="80531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 fontScale="85000" lnSpcReduction="10000"/>
          </a:bodyPr>
          <a:lstStyle/>
          <a:p>
            <a:pPr algn="l" defTabSz="321310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sym typeface="Chalkboard"/>
              </a:rPr>
              <a:t>1.3 Configurations for Specialized Computer Systems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DB5D2B4-0E36-48A2-B582-B53710B1020E}"/>
              </a:ext>
            </a:extLst>
          </p:cNvPr>
          <p:cNvSpPr/>
          <p:nvPr/>
        </p:nvSpPr>
        <p:spPr>
          <a:xfrm>
            <a:off x="315290" y="5313485"/>
            <a:ext cx="12689509" cy="3717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Thick and Thin Clients</a:t>
            </a:r>
            <a:endParaRPr lang="en-US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Thin clients have little processing power and are designed to act as a terminal to a server (thick client).</a:t>
            </a: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Thick clients have more powerful CPUs, more memory and their own storage. They serve as processing stations for thin clients.</a:t>
            </a:r>
          </a:p>
        </p:txBody>
      </p:sp>
    </p:spTree>
    <p:extLst>
      <p:ext uri="{BB962C8B-B14F-4D97-AF65-F5344CB8AC3E}">
        <p14:creationId xmlns:p14="http://schemas.microsoft.com/office/powerpoint/2010/main" val="111481763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A38670-5A9B-43D9-BFBC-FF2EC06FA675}"/>
              </a:ext>
            </a:extLst>
          </p:cNvPr>
          <p:cNvSpPr/>
          <p:nvPr/>
        </p:nvSpPr>
        <p:spPr>
          <a:xfrm>
            <a:off x="242597" y="671805"/>
            <a:ext cx="8416211" cy="8174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 err="1">
                <a:latin typeface="Bookman Old Style" panose="02050604050505020204" pitchFamily="18" charset="0"/>
                <a:ea typeface="Calibri" panose="020F0502020204030204" pitchFamily="34" charset="0"/>
              </a:rPr>
              <a:t>CAx</a:t>
            </a: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 Workstations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•	Designed to support CAD and CAM applications.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•	Plenty of RAM, fast disks, powerful CPU and special input devices are common resources.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Audio and Video Editing Workstations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•	Common editing workstation resources include much RAM, fast disks, powerful CPU and special adapter cards such as audio and video capture.</a:t>
            </a:r>
          </a:p>
        </p:txBody>
      </p:sp>
      <p:pic>
        <p:nvPicPr>
          <p:cNvPr id="1026" name="Picture 2" descr="Image result for workstations">
            <a:extLst>
              <a:ext uri="{FF2B5EF4-FFF2-40B4-BE49-F238E27FC236}">
                <a16:creationId xmlns:a16="http://schemas.microsoft.com/office/drawing/2014/main" id="{176AA362-B561-4F48-9E35-029C116AAA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07" b="24996"/>
          <a:stretch/>
        </p:blipFill>
        <p:spPr bwMode="auto">
          <a:xfrm>
            <a:off x="8182403" y="907249"/>
            <a:ext cx="4718997" cy="269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Video Editing Workstations">
            <a:extLst>
              <a:ext uri="{FF2B5EF4-FFF2-40B4-BE49-F238E27FC236}">
                <a16:creationId xmlns:a16="http://schemas.microsoft.com/office/drawing/2014/main" id="{5D8135C2-3317-4E70-A9DD-6B6B99610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403" y="4001614"/>
            <a:ext cx="4718996" cy="3539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00994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A38670-5A9B-43D9-BFBC-FF2EC06FA675}"/>
              </a:ext>
            </a:extLst>
          </p:cNvPr>
          <p:cNvSpPr/>
          <p:nvPr/>
        </p:nvSpPr>
        <p:spPr>
          <a:xfrm>
            <a:off x="242596" y="821095"/>
            <a:ext cx="6811347" cy="5700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Virtualization Workstations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en-US" b="1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•</a:t>
            </a: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	These workstations are designed to run virtual computers.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•	Virtual computers use and share the workstation’s physical resources such as CPU, memory and disks.</a:t>
            </a:r>
          </a:p>
        </p:txBody>
      </p:sp>
      <p:pic>
        <p:nvPicPr>
          <p:cNvPr id="2052" name="Picture 4" descr="Image result for Virtualization Workstations">
            <a:extLst>
              <a:ext uri="{FF2B5EF4-FFF2-40B4-BE49-F238E27FC236}">
                <a16:creationId xmlns:a16="http://schemas.microsoft.com/office/drawing/2014/main" id="{C088ECC3-4703-4765-A23A-AC3795EB73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8065" y="1565891"/>
            <a:ext cx="5965316" cy="448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C4D0DF2-92B7-4E99-9887-E946E32F44F8}"/>
              </a:ext>
            </a:extLst>
          </p:cNvPr>
          <p:cNvSpPr/>
          <p:nvPr/>
        </p:nvSpPr>
        <p:spPr>
          <a:xfrm>
            <a:off x="242596" y="6047939"/>
            <a:ext cx="11868539" cy="2531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endParaRPr lang="en-US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•	The selection of physical resources will depend on the number and purpose of the virtual machines.</a:t>
            </a:r>
          </a:p>
        </p:txBody>
      </p:sp>
    </p:spTree>
    <p:extLst>
      <p:ext uri="{BB962C8B-B14F-4D97-AF65-F5344CB8AC3E}">
        <p14:creationId xmlns:p14="http://schemas.microsoft.com/office/powerpoint/2010/main" val="3548236064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Gaming PCs">
            <a:extLst>
              <a:ext uri="{FF2B5EF4-FFF2-40B4-BE49-F238E27FC236}">
                <a16:creationId xmlns:a16="http://schemas.microsoft.com/office/drawing/2014/main" id="{E0023281-C193-44E3-B33D-FBB948EB0B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48" b="3174"/>
          <a:stretch/>
        </p:blipFill>
        <p:spPr bwMode="auto">
          <a:xfrm>
            <a:off x="7055924" y="804668"/>
            <a:ext cx="5706280" cy="628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A38670-5A9B-43D9-BFBC-FF2EC06FA675}"/>
              </a:ext>
            </a:extLst>
          </p:cNvPr>
          <p:cNvSpPr/>
          <p:nvPr/>
        </p:nvSpPr>
        <p:spPr>
          <a:xfrm>
            <a:off x="242596" y="821095"/>
            <a:ext cx="7464490" cy="6886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Gaming PCs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en-US" b="1" dirty="0">
              <a:latin typeface="Bookman Old Style" panose="02050604050505020204" pitchFamily="18" charset="0"/>
              <a:ea typeface="Calibri" panose="020F0502020204030204" pitchFamily="34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•	Due to high resource requirements of modern games, gaming PCs are very resource demanding.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•	A few requirements of gaming PCs are: top end </a:t>
            </a: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CPU</a:t>
            </a: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, lots of fast </a:t>
            </a: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RAM</a:t>
            </a: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, </a:t>
            </a: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fast disks</a:t>
            </a: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, </a:t>
            </a: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Graphic</a:t>
            </a: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, high performance input devices and audio systems.</a:t>
            </a:r>
          </a:p>
        </p:txBody>
      </p:sp>
    </p:spTree>
    <p:extLst>
      <p:ext uri="{BB962C8B-B14F-4D97-AF65-F5344CB8AC3E}">
        <p14:creationId xmlns:p14="http://schemas.microsoft.com/office/powerpoint/2010/main" val="3106023971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A38670-5A9B-43D9-BFBC-FF2EC06FA675}"/>
              </a:ext>
            </a:extLst>
          </p:cNvPr>
          <p:cNvSpPr/>
          <p:nvPr/>
        </p:nvSpPr>
        <p:spPr>
          <a:xfrm>
            <a:off x="242596" y="821095"/>
            <a:ext cx="12762204" cy="3819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Bookman Old Style" panose="02050604050505020204" pitchFamily="18" charset="0"/>
                <a:ea typeface="Calibri" panose="020F0502020204030204" pitchFamily="34" charset="0"/>
              </a:rPr>
              <a:t>Home Theatre PCs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•	These computers must be able to play various media formats and, in some cases, receive TV signals.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Bookman Old Style" panose="02050604050505020204" pitchFamily="18" charset="0"/>
                <a:ea typeface="Calibri" panose="020F0502020204030204" pitchFamily="34" charset="0"/>
              </a:rPr>
              <a:t>•	Common HTPC requirements include powerful CPU, fast RAM, large disks, fast NIC and video card with TV input.</a:t>
            </a:r>
          </a:p>
        </p:txBody>
      </p:sp>
      <p:pic>
        <p:nvPicPr>
          <p:cNvPr id="4098" name="Picture 2" descr="Image result for Home Theatre PCs">
            <a:extLst>
              <a:ext uri="{FF2B5EF4-FFF2-40B4-BE49-F238E27FC236}">
                <a16:creationId xmlns:a16="http://schemas.microsoft.com/office/drawing/2014/main" id="{C5118F79-2D8F-416C-BDB0-1BD9644A8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604" y="4117910"/>
            <a:ext cx="97536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999993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315290" y="1727875"/>
            <a:ext cx="126895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i="1" dirty="0">
                <a:solidFill>
                  <a:schemeClr val="tx1"/>
                </a:solidFill>
                <a:latin typeface="+mn-lt"/>
              </a:rPr>
              <a:t>	A Personal Computer (PC)</a:t>
            </a:r>
            <a:r>
              <a:rPr lang="en-US" i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is a multi-purpose computer whose size, capabilities, and price make it feasible for individual use. 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latin typeface="+mn-lt"/>
              </a:rPr>
              <a:t>Personal computers 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are intended to be operated directly by an 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end user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, rather than by a computer expert or technician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29074F-D74D-4BC2-8A03-51C96C69BEDD}"/>
              </a:ext>
            </a:extLst>
          </p:cNvPr>
          <p:cNvSpPr/>
          <p:nvPr/>
        </p:nvSpPr>
        <p:spPr>
          <a:xfrm>
            <a:off x="315290" y="722879"/>
            <a:ext cx="11916509" cy="80531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pPr algn="l" defTabSz="321310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sym typeface="Chalkboard"/>
              </a:rPr>
              <a:t>1.1 Personal Computer Systems</a:t>
            </a:r>
          </a:p>
        </p:txBody>
      </p:sp>
      <p:pic>
        <p:nvPicPr>
          <p:cNvPr id="2050" name="Picture 2" descr="Image result for personal computer systems">
            <a:extLst>
              <a:ext uri="{FF2B5EF4-FFF2-40B4-BE49-F238E27FC236}">
                <a16:creationId xmlns:a16="http://schemas.microsoft.com/office/drawing/2014/main" id="{E6D9A371-CC33-4A4D-97FE-CF91F7652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63" y="5614401"/>
            <a:ext cx="4595946" cy="341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laptop">
            <a:extLst>
              <a:ext uri="{FF2B5EF4-FFF2-40B4-BE49-F238E27FC236}">
                <a16:creationId xmlns:a16="http://schemas.microsoft.com/office/drawing/2014/main" id="{027C1047-25C6-4E29-B896-A40D0BEF38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1" r="10263"/>
          <a:stretch/>
        </p:blipFill>
        <p:spPr bwMode="auto">
          <a:xfrm>
            <a:off x="5443797" y="5811232"/>
            <a:ext cx="3787048" cy="27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laptop mac">
            <a:extLst>
              <a:ext uri="{FF2B5EF4-FFF2-40B4-BE49-F238E27FC236}">
                <a16:creationId xmlns:a16="http://schemas.microsoft.com/office/drawing/2014/main" id="{8F4ED798-E0DE-4F35-A77F-5E49AC4A7F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08" t="3200" r="15958" b="7133"/>
          <a:stretch/>
        </p:blipFill>
        <p:spPr bwMode="auto">
          <a:xfrm>
            <a:off x="9553433" y="5614401"/>
            <a:ext cx="3205707" cy="3086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730951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computer case">
            <a:extLst>
              <a:ext uri="{FF2B5EF4-FFF2-40B4-BE49-F238E27FC236}">
                <a16:creationId xmlns:a16="http://schemas.microsoft.com/office/drawing/2014/main" id="{04B9CA64-6D06-4638-A5CB-6910D83E58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9" r="10813"/>
          <a:stretch/>
        </p:blipFill>
        <p:spPr bwMode="auto">
          <a:xfrm>
            <a:off x="8141677" y="1528197"/>
            <a:ext cx="4723679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315290" y="1727875"/>
            <a:ext cx="782638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+mn-lt"/>
              </a:rPr>
              <a:t>Cases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A 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computer case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, also known as a computer chassis, 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tower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, 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system unit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, or cabinet, is the enclosure that contains most of the components of a personal computer. Cases are usually constructed from steel or aluminum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29074F-D74D-4BC2-8A03-51C96C69BEDD}"/>
              </a:ext>
            </a:extLst>
          </p:cNvPr>
          <p:cNvSpPr/>
          <p:nvPr/>
        </p:nvSpPr>
        <p:spPr>
          <a:xfrm>
            <a:off x="315290" y="722879"/>
            <a:ext cx="11916509" cy="80531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pPr algn="l" defTabSz="321310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sym typeface="Chalkboard"/>
              </a:rPr>
              <a:t>1.1.1 Cases and Power Supplies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D49D6D-72B9-4E9E-B030-67116243BC69}"/>
              </a:ext>
            </a:extLst>
          </p:cNvPr>
          <p:cNvSpPr/>
          <p:nvPr/>
        </p:nvSpPr>
        <p:spPr>
          <a:xfrm>
            <a:off x="315290" y="6896161"/>
            <a:ext cx="1191650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</a:rPr>
              <a:t>• 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	Influences the motherboard form factor choice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Must allow for good air flow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Available in different sizes</a:t>
            </a:r>
          </a:p>
        </p:txBody>
      </p:sp>
    </p:spTree>
    <p:extLst>
      <p:ext uri="{BB962C8B-B14F-4D97-AF65-F5344CB8AC3E}">
        <p14:creationId xmlns:p14="http://schemas.microsoft.com/office/powerpoint/2010/main" val="311211675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350460" y="744547"/>
            <a:ext cx="8617694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+mn-lt"/>
              </a:rPr>
              <a:t>Power Supplies</a:t>
            </a:r>
          </a:p>
          <a:p>
            <a:pPr algn="l"/>
            <a:r>
              <a:rPr lang="en-US" i="1" dirty="0">
                <a:solidFill>
                  <a:schemeClr val="tx1"/>
                </a:solidFill>
                <a:latin typeface="+mn-lt"/>
              </a:rPr>
              <a:t>A power supply unit (or PSU) converts </a:t>
            </a:r>
            <a:r>
              <a:rPr lang="en-US" i="1" dirty="0">
                <a:solidFill>
                  <a:schemeClr val="tx1"/>
                </a:solidFill>
                <a:latin typeface="+mn-lt"/>
                <a:hlinkClick r:id="rId3" tooltip="Mains electricity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mains AC</a:t>
            </a:r>
            <a:r>
              <a:rPr lang="en-US" i="1" dirty="0">
                <a:solidFill>
                  <a:schemeClr val="tx1"/>
                </a:solidFill>
                <a:latin typeface="+mn-lt"/>
              </a:rPr>
              <a:t> to low-voltage regulated </a:t>
            </a:r>
            <a:r>
              <a:rPr lang="en-US" i="1" dirty="0">
                <a:solidFill>
                  <a:schemeClr val="tx1"/>
                </a:solidFill>
                <a:latin typeface="+mn-lt"/>
                <a:hlinkClick r:id="rId4" tooltip="DC power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DC power</a:t>
            </a:r>
            <a:r>
              <a:rPr lang="en-US" i="1" dirty="0">
                <a:solidFill>
                  <a:schemeClr val="tx1"/>
                </a:solidFill>
                <a:latin typeface="+mn-lt"/>
              </a:rPr>
              <a:t> for the internal components of a computer.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Provides power to all computer components.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Must be chosen based on current and future needs.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Deliver different voltage levels to meet different internal component needs.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latin typeface="+mn-lt"/>
              </a:rPr>
              <a:t>Power Supply Wattage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P = V x A</a:t>
            </a:r>
          </a:p>
          <a:p>
            <a:pPr algn="l"/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77C1C4-E554-42ED-8E5B-E4E1C744185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232103" y="756403"/>
            <a:ext cx="4772697" cy="46772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6EFD1F-ACA6-43DC-9FFA-6B12897E488C}"/>
              </a:ext>
            </a:extLst>
          </p:cNvPr>
          <p:cNvSpPr/>
          <p:nvPr/>
        </p:nvSpPr>
        <p:spPr>
          <a:xfrm>
            <a:off x="7047523" y="7242871"/>
            <a:ext cx="65024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-P: Power (Watts)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-V: Voltage(volts)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-A: Ampere(A)</a:t>
            </a:r>
          </a:p>
        </p:txBody>
      </p:sp>
    </p:spTree>
    <p:extLst>
      <p:ext uri="{BB962C8B-B14F-4D97-AF65-F5344CB8AC3E}">
        <p14:creationId xmlns:p14="http://schemas.microsoft.com/office/powerpoint/2010/main" val="283747562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305898" y="1595221"/>
            <a:ext cx="123930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+mn-lt"/>
              </a:rPr>
              <a:t>Internal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 is a term used to describe a device that is installed in the computer (CPU, RAM, VGA, SSD,…)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29074F-D74D-4BC2-8A03-51C96C69BEDD}"/>
              </a:ext>
            </a:extLst>
          </p:cNvPr>
          <p:cNvSpPr/>
          <p:nvPr/>
        </p:nvSpPr>
        <p:spPr>
          <a:xfrm>
            <a:off x="315290" y="722879"/>
            <a:ext cx="11916509" cy="80531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pPr algn="l" defTabSz="321310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sym typeface="Chalkboard"/>
              </a:rPr>
              <a:t>1.1.2 Internal PC Components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66210A-BDA0-48C6-8081-533DD5C27E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44576" y="2984187"/>
            <a:ext cx="9697951" cy="610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0134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464580" y="7636043"/>
            <a:ext cx="974311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Backbone of the computer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Interconnects computer components</a:t>
            </a:r>
          </a:p>
          <a:p>
            <a:pPr algn="l"/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69C872-C11C-4CD3-B932-4F5F87FD3995}"/>
              </a:ext>
            </a:extLst>
          </p:cNvPr>
          <p:cNvSpPr/>
          <p:nvPr/>
        </p:nvSpPr>
        <p:spPr>
          <a:xfrm>
            <a:off x="464580" y="755204"/>
            <a:ext cx="7761963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Motherboards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 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mainboard, base board, main circuit board, system board, or a logic board on Apple computers. </a:t>
            </a:r>
          </a:p>
          <a:p>
            <a:pPr algn="l"/>
            <a:r>
              <a:rPr lang="en-US" i="1" dirty="0">
                <a:solidFill>
                  <a:schemeClr val="tx1"/>
                </a:solidFill>
                <a:latin typeface="+mn-lt"/>
              </a:rPr>
              <a:t>The motherboard is a printed circuit board and foundation of a computer that is the biggest board in a computer chassis. 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It allocates power and allows communication to and between the CPU, RAM, and all other computer hardware components.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3A56C9-6A1B-46B2-88D9-D0A537BA4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53" y="755204"/>
            <a:ext cx="4778257" cy="530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13904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Image result for cpu amd">
            <a:extLst>
              <a:ext uri="{FF2B5EF4-FFF2-40B4-BE49-F238E27FC236}">
                <a16:creationId xmlns:a16="http://schemas.microsoft.com/office/drawing/2014/main" id="{5C23BFDD-E243-4386-81A8-B4C7AF819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9752" y="4326911"/>
            <a:ext cx="4195048" cy="419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 result for cpu">
            <a:extLst>
              <a:ext uri="{FF2B5EF4-FFF2-40B4-BE49-F238E27FC236}">
                <a16:creationId xmlns:a16="http://schemas.microsoft.com/office/drawing/2014/main" id="{F2BB3E44-63AA-4C96-9EEC-EEE61740EB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2" t="10459" r="3339" b="10623"/>
          <a:stretch/>
        </p:blipFill>
        <p:spPr bwMode="auto">
          <a:xfrm>
            <a:off x="7744408" y="1231641"/>
            <a:ext cx="5075853" cy="2911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08292B5-6E46-498E-B0DB-BD9FBDD240E7}"/>
              </a:ext>
            </a:extLst>
          </p:cNvPr>
          <p:cNvSpPr/>
          <p:nvPr/>
        </p:nvSpPr>
        <p:spPr>
          <a:xfrm>
            <a:off x="539224" y="7273606"/>
            <a:ext cx="97431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The brain of the computer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•	Most processing is done by the CPU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69C872-C11C-4CD3-B932-4F5F87FD3995}"/>
              </a:ext>
            </a:extLst>
          </p:cNvPr>
          <p:cNvSpPr/>
          <p:nvPr/>
        </p:nvSpPr>
        <p:spPr>
          <a:xfrm>
            <a:off x="333951" y="997800"/>
            <a:ext cx="672606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CPU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Refer as processor, central processor, or microprocessor, the 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CPU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 is the central processing unit of the computer. A computer's CPU handles all instructions it receives from hardware and software running on the computer.</a:t>
            </a:r>
          </a:p>
        </p:txBody>
      </p:sp>
    </p:spTree>
    <p:extLst>
      <p:ext uri="{BB962C8B-B14F-4D97-AF65-F5344CB8AC3E}">
        <p14:creationId xmlns:p14="http://schemas.microsoft.com/office/powerpoint/2010/main" val="127419788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869C872-C11C-4CD3-B932-4F5F87FD3995}"/>
              </a:ext>
            </a:extLst>
          </p:cNvPr>
          <p:cNvSpPr/>
          <p:nvPr/>
        </p:nvSpPr>
        <p:spPr>
          <a:xfrm>
            <a:off x="333951" y="845587"/>
            <a:ext cx="714634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Cooling Systems</a:t>
            </a:r>
          </a:p>
          <a:p>
            <a:pPr algn="l"/>
            <a:endParaRPr lang="en-US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dirty="0">
                <a:solidFill>
                  <a:schemeClr val="tx1"/>
                </a:solidFill>
                <a:latin typeface="+mn-lt"/>
              </a:rPr>
              <a:t>To keep your processor temperatures down and the noise levels low</a:t>
            </a:r>
          </a:p>
        </p:txBody>
      </p:sp>
      <p:pic>
        <p:nvPicPr>
          <p:cNvPr id="9218" name="Picture 2" descr="air vs liquid cooling">
            <a:extLst>
              <a:ext uri="{FF2B5EF4-FFF2-40B4-BE49-F238E27FC236}">
                <a16:creationId xmlns:a16="http://schemas.microsoft.com/office/drawing/2014/main" id="{6B58A17E-7247-457A-A00A-6B7072497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300" y="845587"/>
            <a:ext cx="55245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045C153-8993-4B24-BF9B-1DC894B0A8F7}"/>
              </a:ext>
            </a:extLst>
          </p:cNvPr>
          <p:cNvSpPr/>
          <p:nvPr/>
        </p:nvSpPr>
        <p:spPr>
          <a:xfrm>
            <a:off x="7985085" y="8329515"/>
            <a:ext cx="33538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i="1" dirty="0">
                <a:solidFill>
                  <a:srgbClr val="222222"/>
                </a:solidFill>
                <a:latin typeface="Bookman Old Style" panose="02050604050505020204" pitchFamily="18" charset="0"/>
              </a:rPr>
              <a:t>Liquid cooling </a:t>
            </a: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70B36872-B46C-4F46-888E-B06E2AE72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17" y="4764638"/>
            <a:ext cx="5524500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B6AE344D-F4A4-4568-9CF6-EF2DDB906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175" y="5678844"/>
            <a:ext cx="6685625" cy="2662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3351C4-C974-4EAF-A61E-5E28A7B86D69}"/>
              </a:ext>
            </a:extLst>
          </p:cNvPr>
          <p:cNvSpPr/>
          <p:nvPr/>
        </p:nvSpPr>
        <p:spPr>
          <a:xfrm>
            <a:off x="1774657" y="4047045"/>
            <a:ext cx="24497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i="1" dirty="0">
                <a:solidFill>
                  <a:srgbClr val="222222"/>
                </a:solidFill>
                <a:latin typeface="Bookman Old Style" panose="02050604050505020204" pitchFamily="18" charset="0"/>
              </a:rPr>
              <a:t>air cooling</a:t>
            </a:r>
          </a:p>
        </p:txBody>
      </p:sp>
    </p:spTree>
    <p:extLst>
      <p:ext uri="{BB962C8B-B14F-4D97-AF65-F5344CB8AC3E}">
        <p14:creationId xmlns:p14="http://schemas.microsoft.com/office/powerpoint/2010/main" val="2667410241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FontThemHann">
      <a:majorFont>
        <a:latin typeface="Bookman Old Style"/>
        <a:ea typeface="Chalkboard SE Regular"/>
        <a:cs typeface="ASvadek Cello"/>
      </a:majorFont>
      <a:minorFont>
        <a:latin typeface="Bookman Old Style"/>
        <a:ea typeface="Courier"/>
        <a:cs typeface="ASvadek Cello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Chalkboard SE Regular"/>
        <a:ea typeface="Chalkboard SE Regular"/>
        <a:cs typeface="Chalkboard SE Regular"/>
      </a:majorFont>
      <a:minorFont>
        <a:latin typeface="Courier"/>
        <a:ea typeface="Courier"/>
        <a:cs typeface="Courie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5722</TotalTime>
  <Words>714</Words>
  <Application>Microsoft Office PowerPoint</Application>
  <PresentationFormat>Custom</PresentationFormat>
  <Paragraphs>133</Paragraphs>
  <Slides>27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0" baseType="lpstr">
      <vt:lpstr>Apple Chancery</vt:lpstr>
      <vt:lpstr>ASvadek Cello</vt:lpstr>
      <vt:lpstr>Avenir Roman</vt:lpstr>
      <vt:lpstr>Bookman Old Style</vt:lpstr>
      <vt:lpstr>Calibri</vt:lpstr>
      <vt:lpstr>Chalkboard</vt:lpstr>
      <vt:lpstr>Chalkboard SE Regular</vt:lpstr>
      <vt:lpstr>Courier</vt:lpstr>
      <vt:lpstr>Courier New</vt:lpstr>
      <vt:lpstr>Helvetica</vt:lpstr>
      <vt:lpstr>Helvetica Light</vt:lpstr>
      <vt:lpstr>Symbol</vt:lpstr>
      <vt:lpstr>White</vt:lpstr>
      <vt:lpstr>INTRODUCTION TO THE PERSONAL COMPUTER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a computer?</dc:title>
  <dc:creator>Hann MENG</dc:creator>
  <cp:lastModifiedBy>Admin</cp:lastModifiedBy>
  <cp:revision>919</cp:revision>
  <dcterms:modified xsi:type="dcterms:W3CDTF">2019-11-14T03:33:43Z</dcterms:modified>
</cp:coreProperties>
</file>